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9" r:id="rId5"/>
    <p:sldId id="264" r:id="rId6"/>
    <p:sldId id="265" r:id="rId7"/>
    <p:sldId id="263" r:id="rId8"/>
    <p:sldId id="257" r:id="rId9"/>
    <p:sldId id="258" r:id="rId10"/>
    <p:sldId id="266" r:id="rId11"/>
    <p:sldId id="260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C8F"/>
    <a:srgbClr val="FF8A3B"/>
    <a:srgbClr val="EF9D9B"/>
    <a:srgbClr val="E66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8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BA88-4E78-4EA6-998D-F37FF9CBD1B7}" type="datetimeFigureOut">
              <a:rPr lang="ru-RU" smtClean="0"/>
              <a:t>12.08.2018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E1D5-5883-4AB4-A59A-087D339325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96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BA88-4E78-4EA6-998D-F37FF9CBD1B7}" type="datetimeFigureOut">
              <a:rPr lang="ru-RU" smtClean="0"/>
              <a:t>12.08.2018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E1D5-5883-4AB4-A59A-087D339325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612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BA88-4E78-4EA6-998D-F37FF9CBD1B7}" type="datetimeFigureOut">
              <a:rPr lang="ru-RU" smtClean="0"/>
              <a:t>12.08.2018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E1D5-5883-4AB4-A59A-087D339325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933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BA88-4E78-4EA6-998D-F37FF9CBD1B7}" type="datetimeFigureOut">
              <a:rPr lang="ru-RU" smtClean="0"/>
              <a:t>12.08.2018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E1D5-5883-4AB4-A59A-087D339325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079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BA88-4E78-4EA6-998D-F37FF9CBD1B7}" type="datetimeFigureOut">
              <a:rPr lang="ru-RU" smtClean="0"/>
              <a:t>12.08.2018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E1D5-5883-4AB4-A59A-087D339325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9877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BA88-4E78-4EA6-998D-F37FF9CBD1B7}" type="datetimeFigureOut">
              <a:rPr lang="ru-RU" smtClean="0"/>
              <a:t>12.08.2018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E1D5-5883-4AB4-A59A-087D339325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981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BA88-4E78-4EA6-998D-F37FF9CBD1B7}" type="datetimeFigureOut">
              <a:rPr lang="ru-RU" smtClean="0"/>
              <a:t>12.08.2018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E1D5-5883-4AB4-A59A-087D339325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305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BA88-4E78-4EA6-998D-F37FF9CBD1B7}" type="datetimeFigureOut">
              <a:rPr lang="ru-RU" smtClean="0"/>
              <a:t>12.08.2018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E1D5-5883-4AB4-A59A-087D339325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512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BA88-4E78-4EA6-998D-F37FF9CBD1B7}" type="datetimeFigureOut">
              <a:rPr lang="ru-RU" smtClean="0"/>
              <a:t>12.08.2018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E1D5-5883-4AB4-A59A-087D339325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8494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BA88-4E78-4EA6-998D-F37FF9CBD1B7}" type="datetimeFigureOut">
              <a:rPr lang="ru-RU" smtClean="0"/>
              <a:t>12.08.2018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E1D5-5883-4AB4-A59A-087D339325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562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BA88-4E78-4EA6-998D-F37FF9CBD1B7}" type="datetimeFigureOut">
              <a:rPr lang="ru-RU" smtClean="0"/>
              <a:t>12.08.2018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E1D5-5883-4AB4-A59A-087D339325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220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9BA88-4E78-4EA6-998D-F37FF9CBD1B7}" type="datetimeFigureOut">
              <a:rPr lang="ru-RU" smtClean="0"/>
              <a:t>12.08.2018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BE1D5-5883-4AB4-A59A-087D339325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15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g"/><Relationship Id="rId4" Type="http://schemas.openxmlformats.org/officeDocument/2006/relationships/image" Target="../media/image1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640080"/>
            <a:ext cx="6583680" cy="332780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Проблемы анализа Конфиденциального аудита материнской	 смертности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0" y="4730977"/>
            <a:ext cx="6583680" cy="188758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Малгаздаров Гибрат Тлеукенович – секретарь ЦККА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МС РК,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главный специалист отдела ЦСМП, РГП на ПХВ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«РЦРЗ»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МЗ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РК</a:t>
            </a:r>
          </a:p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Астана 2018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0160" y="0"/>
            <a:ext cx="3291840" cy="272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1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95886" y="551543"/>
            <a:ext cx="4357913" cy="5625420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endParaRPr lang="ru-RU" sz="3500" b="1" dirty="0" smtClean="0"/>
          </a:p>
          <a:p>
            <a:pPr marL="0" indent="0" algn="ctr">
              <a:buNone/>
            </a:pPr>
            <a:r>
              <a:rPr lang="ru-RU" sz="3500" b="1" dirty="0" smtClean="0">
                <a:solidFill>
                  <a:srgbClr val="002060"/>
                </a:solidFill>
              </a:rPr>
              <a:t>«Кто </a:t>
            </a:r>
            <a:r>
              <a:rPr lang="ru-RU" sz="3500" b="1" dirty="0">
                <a:solidFill>
                  <a:srgbClr val="002060"/>
                </a:solidFill>
              </a:rPr>
              <a:t>хочет работать - ищет средства, кто не хочет </a:t>
            </a:r>
            <a:r>
              <a:rPr lang="ru-RU" sz="3500" b="1" dirty="0" smtClean="0">
                <a:solidFill>
                  <a:srgbClr val="002060"/>
                </a:solidFill>
              </a:rPr>
              <a:t>– причины».</a:t>
            </a:r>
            <a:r>
              <a:rPr lang="ru-RU" sz="3500" b="1" dirty="0">
                <a:solidFill>
                  <a:srgbClr val="002060"/>
                </a:solidFill>
              </a:rPr>
              <a:t> 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4061" y="16329"/>
            <a:ext cx="3993698" cy="471308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94367" y="4745738"/>
            <a:ext cx="708410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Сергей Павлович Королев</a:t>
            </a:r>
          </a:p>
          <a:p>
            <a:pPr algn="ctr"/>
            <a:endParaRPr lang="ru-RU" sz="2400" dirty="0" smtClean="0"/>
          </a:p>
          <a:p>
            <a:pPr algn="ctr"/>
            <a:r>
              <a:rPr lang="ru-RU" sz="2400" dirty="0" smtClean="0"/>
              <a:t>Советский </a:t>
            </a:r>
            <a:r>
              <a:rPr lang="ru-RU" sz="2400" dirty="0"/>
              <a:t>учёный, инженер-конструктор, главный организатор </a:t>
            </a:r>
            <a:r>
              <a:rPr lang="ru-RU" sz="2400" dirty="0" smtClean="0"/>
              <a:t>производства ракетно-космической техники СССР</a:t>
            </a:r>
            <a:endParaRPr lang="ru-RU" sz="2400" dirty="0"/>
          </a:p>
          <a:p>
            <a:endParaRPr lang="ru-RU" dirty="0"/>
          </a:p>
        </p:txBody>
      </p:sp>
      <p:pic>
        <p:nvPicPr>
          <p:cNvPr id="1027" name="Picture 3" descr="Sergei Korolyov Signature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6535" y="5167085"/>
            <a:ext cx="1428750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Герой Социалистического Труда — 195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2540" y="5134201"/>
            <a:ext cx="200025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Герой Социалистического Труда — 196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7541" y="5134201"/>
            <a:ext cx="200025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Орден Ленина — 195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4733" y="5167085"/>
            <a:ext cx="409814" cy="174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Орден Ленина — 195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7054" y="5134201"/>
            <a:ext cx="381000" cy="16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Орден Ленина — 195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258" y="5197927"/>
            <a:ext cx="381000" cy="16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Орден «Знак Почёта»  — 194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733" y="5193616"/>
            <a:ext cx="381000" cy="16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Медаль «За трудовую доблесть»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733" y="5183412"/>
            <a:ext cx="381000" cy="16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SU Medal For Valiant Labour in the Great Patriotic War 1941-1945 ribbon.sv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509" y="5183413"/>
            <a:ext cx="381000" cy="16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SU Medal In Commemoration of the 800th Anniversary of Moscow ribbon.sv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472" y="5146447"/>
            <a:ext cx="381000" cy="16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Ленинская премия — 1957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5311" y="5146447"/>
            <a:ext cx="1905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694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0586" y="5764439"/>
            <a:ext cx="10515600" cy="781503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Спасибо за Внимание!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Image result for over to yo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7928" cy="563154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278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5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1935480" y="3261360"/>
            <a:ext cx="7848600" cy="3337561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55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≈</a:t>
            </a:r>
            <a:r>
              <a:rPr lang="ru-RU" sz="55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en-US" sz="55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8 000 000 </a:t>
            </a:r>
            <a:r>
              <a:rPr lang="ru-RU" sz="55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страдают от осложнений, связанных </a:t>
            </a:r>
            <a:r>
              <a:rPr lang="ru-RU" sz="5500" dirty="0">
                <a:solidFill>
                  <a:srgbClr val="002060"/>
                </a:solidFill>
                <a:latin typeface="Arial Black" panose="020B0A04020102020204" pitchFamily="34" charset="0"/>
              </a:rPr>
              <a:t>с беременностью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5714" y="5547360"/>
            <a:ext cx="1306286" cy="1306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23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1000"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14400" y="3875313"/>
            <a:ext cx="9405258" cy="2606449"/>
          </a:xfrm>
          <a:solidFill>
            <a:schemeClr val="accent4">
              <a:lumMod val="75000"/>
            </a:schemeClr>
          </a:solidFill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55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≥ 500 000 умирают от осложнений связанных с беременностью</a:t>
            </a:r>
            <a:endParaRPr lang="ru-RU" sz="55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5714" y="5547360"/>
            <a:ext cx="1306286" cy="1306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66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4000"/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9314" y="365126"/>
            <a:ext cx="11872686" cy="102824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Инструмент для проведения Конфиденциального расследования материнской смертности</a:t>
            </a:r>
            <a:endParaRPr lang="ru-RU" sz="32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5928" y="1824070"/>
            <a:ext cx="3262087" cy="4376433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5714" y="5547360"/>
            <a:ext cx="1306286" cy="1306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42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12200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Миссия Конфиденциального аудита материнской смертности</a:t>
            </a:r>
            <a:endParaRPr lang="ru-RU" sz="32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8971" y="1825625"/>
            <a:ext cx="11567885" cy="4633232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Конфиденциальный </a:t>
            </a:r>
            <a:r>
              <a:rPr lang="ru-RU" dirty="0"/>
              <a:t>аудит материнской смертности предназначен для снижения и предупреждения материнской смертности.</a:t>
            </a:r>
            <a:endParaRPr lang="ru-RU" b="1" dirty="0"/>
          </a:p>
          <a:p>
            <a:pPr algn="just"/>
            <a:r>
              <a:rPr lang="ru-RU" dirty="0" smtClean="0"/>
              <a:t>Конфиденциальный </a:t>
            </a:r>
            <a:r>
              <a:rPr lang="ru-RU" dirty="0"/>
              <a:t>аудит материнской смертности позволяет </a:t>
            </a:r>
            <a:r>
              <a:rPr lang="ro-RO" dirty="0"/>
              <a:t>выявить </a:t>
            </a:r>
            <a:r>
              <a:rPr lang="ro-RO" dirty="0" smtClean="0"/>
              <a:t>реальн</a:t>
            </a:r>
            <a:r>
              <a:rPr lang="ru-RU" dirty="0" smtClean="0"/>
              <a:t>ы</a:t>
            </a:r>
            <a:r>
              <a:rPr lang="ro-RO" dirty="0" smtClean="0"/>
              <a:t>е </a:t>
            </a:r>
            <a:r>
              <a:rPr lang="ro-RO" dirty="0"/>
              <a:t>медицинские и немедицинские причин</a:t>
            </a:r>
            <a:r>
              <a:rPr lang="ru-RU" dirty="0"/>
              <a:t>ы</a:t>
            </a:r>
            <a:r>
              <a:rPr lang="ro-RO" dirty="0"/>
              <a:t>, приведшие к случаям материнской смертности, в том числе социального и семейного характера;</a:t>
            </a:r>
            <a:endParaRPr lang="ru-RU" b="1" dirty="0"/>
          </a:p>
          <a:p>
            <a:pPr algn="just"/>
            <a:r>
              <a:rPr lang="ru-RU" dirty="0" smtClean="0"/>
              <a:t>Конфиденциальный </a:t>
            </a:r>
            <a:r>
              <a:rPr lang="ru-RU" dirty="0"/>
              <a:t>аудит материнской смертности проводится на основе научно-доказательной медицины случаев материнской смертности, с установлением отрицательных факторов на общественном уровне, а также на уровне медицинских </a:t>
            </a:r>
            <a:r>
              <a:rPr lang="ru-RU" dirty="0" smtClean="0"/>
              <a:t>организаций.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600" y="0"/>
            <a:ext cx="2438400" cy="1973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3045" y="54883"/>
            <a:ext cx="10515600" cy="656317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Порядок проведения КАМС в РК</a:t>
            </a:r>
            <a:endParaRPr lang="ru-RU" sz="32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1013960" y="2349500"/>
            <a:ext cx="3137126" cy="823912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dirty="0" smtClean="0"/>
              <a:t>Региональный координатор КАМС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1013960" y="3226536"/>
            <a:ext cx="3137126" cy="3631464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Информирование (3 дня);</a:t>
            </a:r>
          </a:p>
          <a:p>
            <a:r>
              <a:rPr lang="ru-RU" sz="2400" dirty="0" smtClean="0"/>
              <a:t>Сбор и обезличивание (1 месяц);</a:t>
            </a:r>
          </a:p>
          <a:p>
            <a:r>
              <a:rPr lang="ru-RU" sz="2400" dirty="0" smtClean="0"/>
              <a:t>Анкетирование мед.персонала/родственников;</a:t>
            </a:r>
          </a:p>
          <a:p>
            <a:r>
              <a:rPr lang="ru-RU" sz="2400" dirty="0" smtClean="0"/>
              <a:t>Направление в ЦККА.</a:t>
            </a:r>
            <a:endParaRPr lang="ru-RU" sz="24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8457293" y="2376062"/>
            <a:ext cx="3265712" cy="823912"/>
          </a:xfrm>
          <a:solidFill>
            <a:srgbClr val="FFBC8F"/>
          </a:solidFill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Председатель </a:t>
            </a:r>
          </a:p>
          <a:p>
            <a:pPr algn="ctr"/>
            <a:r>
              <a:rPr lang="ru-RU" dirty="0" smtClean="0"/>
              <a:t>КАМС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4713514" y="3173412"/>
            <a:ext cx="3367314" cy="363405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Сотрудничает с РК КАМС;</a:t>
            </a:r>
          </a:p>
          <a:p>
            <a:r>
              <a:rPr lang="ru-RU" sz="2400" dirty="0" smtClean="0"/>
              <a:t>Присваивает код;</a:t>
            </a:r>
          </a:p>
          <a:p>
            <a:r>
              <a:rPr lang="ru-RU" sz="2400" dirty="0" smtClean="0"/>
              <a:t>Окончательное обезличивание;</a:t>
            </a:r>
          </a:p>
          <a:p>
            <a:r>
              <a:rPr lang="ru-RU" sz="2400" dirty="0" smtClean="0"/>
              <a:t>Подготовка документов к заседанию ЦККА;</a:t>
            </a:r>
          </a:p>
          <a:p>
            <a:r>
              <a:rPr lang="ru-RU" sz="2400" dirty="0" smtClean="0"/>
              <a:t>Протокол ЦККА.</a:t>
            </a:r>
            <a:endParaRPr lang="ru-RU" sz="2400" dirty="0"/>
          </a:p>
        </p:txBody>
      </p:sp>
      <p:sp>
        <p:nvSpPr>
          <p:cNvPr id="8" name="Текст 5"/>
          <p:cNvSpPr txBox="1">
            <a:spLocks/>
          </p:cNvSpPr>
          <p:nvPr/>
        </p:nvSpPr>
        <p:spPr>
          <a:xfrm>
            <a:off x="4713514" y="2349500"/>
            <a:ext cx="2812143" cy="823912"/>
          </a:xfrm>
          <a:prstGeom prst="rect">
            <a:avLst/>
          </a:prstGeom>
          <a:solidFill>
            <a:srgbClr val="EF9D9B"/>
          </a:solidFill>
        </p:spPr>
        <p:txBody>
          <a:bodyPr vert="horz" lIns="91440" tIns="45720" rIns="91440" bIns="45720" rtlCol="0" anchor="b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Секретарь </a:t>
            </a:r>
          </a:p>
          <a:p>
            <a:pPr algn="ctr"/>
            <a:r>
              <a:rPr lang="ru-RU" dirty="0" smtClean="0"/>
              <a:t>КАМС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8457294" y="3072348"/>
            <a:ext cx="32657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Надзор за проведением КАМС на всех этапах;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Проводит заседания ЦККА;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Разрабатывает и опубликовывает отчет с рекомендациями 1 раз в 3 года.</a:t>
            </a:r>
            <a:endParaRPr lang="ru-RU" sz="2400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52" t="63984" r="27356" b="10280"/>
          <a:stretch/>
        </p:blipFill>
        <p:spPr>
          <a:xfrm>
            <a:off x="1472123" y="583745"/>
            <a:ext cx="10445919" cy="1575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1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943" y="260648"/>
            <a:ext cx="10110553" cy="648072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  <a:latin typeface="Arial Black" panose="020B0A04020102020204" pitchFamily="34" charset="0"/>
              </a:rPr>
              <a:t>Взаимодействие между РЦРЗ и ЦККА по вопросам предоставления результатов аудита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74532" y="1196753"/>
            <a:ext cx="2088232" cy="64633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Региональный координатор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57365" y="4445463"/>
            <a:ext cx="2198675" cy="64633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Секретарь </a:t>
            </a:r>
          </a:p>
          <a:p>
            <a:pPr algn="ctr"/>
            <a:r>
              <a:rPr lang="ru-RU" b="1" dirty="0"/>
              <a:t>ЦККА МС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80382" y="5805264"/>
            <a:ext cx="1656184" cy="92333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Член ЦККА для экспертизы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184232" y="4077073"/>
            <a:ext cx="2016224" cy="830997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Совещание (обсуждение)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95069" y="2631713"/>
            <a:ext cx="2088232" cy="461665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РЦРЗ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608168" y="1978976"/>
            <a:ext cx="2304256" cy="36933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Председатель ЦККА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951984" y="2708921"/>
            <a:ext cx="1440160" cy="646331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Протокол (секретарь)</a:t>
            </a:r>
          </a:p>
        </p:txBody>
      </p:sp>
      <p:sp>
        <p:nvSpPr>
          <p:cNvPr id="13" name="Стрелка вниз 12"/>
          <p:cNvSpPr/>
          <p:nvPr/>
        </p:nvSpPr>
        <p:spPr>
          <a:xfrm>
            <a:off x="3791744" y="1843084"/>
            <a:ext cx="432048" cy="649813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4480382" y="3091043"/>
            <a:ext cx="432048" cy="1309194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4946085" y="5103606"/>
            <a:ext cx="216024" cy="513920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верх 16"/>
          <p:cNvSpPr/>
          <p:nvPr/>
        </p:nvSpPr>
        <p:spPr>
          <a:xfrm>
            <a:off x="5519936" y="5229200"/>
            <a:ext cx="216024" cy="576064"/>
          </a:xfrm>
          <a:prstGeom prst="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3849157" y="3401695"/>
            <a:ext cx="105836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dirty="0"/>
              <a:t>Документы</a:t>
            </a:r>
          </a:p>
        </p:txBody>
      </p:sp>
      <p:sp>
        <p:nvSpPr>
          <p:cNvPr id="19" name="Рамка 18"/>
          <p:cNvSpPr/>
          <p:nvPr/>
        </p:nvSpPr>
        <p:spPr>
          <a:xfrm>
            <a:off x="7824192" y="3745640"/>
            <a:ext cx="2736304" cy="1483560"/>
          </a:xfrm>
          <a:prstGeom prst="frame">
            <a:avLst>
              <a:gd name="adj1" fmla="val 5198"/>
            </a:avLst>
          </a:prstGeom>
          <a:solidFill>
            <a:srgbClr val="C00000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Стрелка углом вверх 20"/>
          <p:cNvSpPr/>
          <p:nvPr/>
        </p:nvSpPr>
        <p:spPr>
          <a:xfrm>
            <a:off x="7392144" y="2398783"/>
            <a:ext cx="792088" cy="619923"/>
          </a:xfrm>
          <a:prstGeom prst="bent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лево 21"/>
          <p:cNvSpPr/>
          <p:nvPr/>
        </p:nvSpPr>
        <p:spPr>
          <a:xfrm>
            <a:off x="5162110" y="2807665"/>
            <a:ext cx="789875" cy="239805"/>
          </a:xfrm>
          <a:prstGeom prst="lef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>
            <a:off x="6454954" y="4800940"/>
            <a:ext cx="1190563" cy="214259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лево 25"/>
          <p:cNvSpPr/>
          <p:nvPr/>
        </p:nvSpPr>
        <p:spPr>
          <a:xfrm>
            <a:off x="6600057" y="4487420"/>
            <a:ext cx="1293479" cy="216360"/>
          </a:xfrm>
          <a:prstGeom prst="lef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верх 26"/>
          <p:cNvSpPr/>
          <p:nvPr/>
        </p:nvSpPr>
        <p:spPr>
          <a:xfrm>
            <a:off x="5993766" y="3464730"/>
            <a:ext cx="285601" cy="971237"/>
          </a:xfrm>
          <a:prstGeom prst="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82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Проблемы</a:t>
            </a:r>
            <a:endParaRPr lang="ru-RU" sz="32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Организационно-административные:</a:t>
            </a:r>
          </a:p>
          <a:p>
            <a:pPr>
              <a:buFontTx/>
              <a:buChar char="-"/>
            </a:pPr>
            <a:r>
              <a:rPr lang="ru-RU" dirty="0" smtClean="0"/>
              <a:t>Сложности интерпретации Конфиденциального аудита;</a:t>
            </a:r>
          </a:p>
          <a:p>
            <a:pPr marL="0" indent="0">
              <a:buNone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Частая смена координаторов;</a:t>
            </a:r>
          </a:p>
          <a:p>
            <a:pPr marL="0" indent="0">
              <a:buNone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Отсутствие финансовой мотивации.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1415" y="1643403"/>
            <a:ext cx="1427163" cy="139518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299" y="3173526"/>
            <a:ext cx="1891393" cy="92891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0575" y="4237377"/>
            <a:ext cx="751114" cy="751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63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Проблемы</a:t>
            </a:r>
            <a:endParaRPr lang="ru-RU" sz="32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4172" y="1335314"/>
            <a:ext cx="9535886" cy="4841649"/>
          </a:xfrm>
        </p:spPr>
        <p:txBody>
          <a:bodyPr>
            <a:normAutofit lnSpcReduction="10000"/>
          </a:bodyPr>
          <a:lstStyle/>
          <a:p>
            <a:r>
              <a:rPr lang="ru-RU" i="1" dirty="0" smtClean="0"/>
              <a:t>Низкое качество </a:t>
            </a:r>
            <a:r>
              <a:rPr lang="ru-RU" i="1" dirty="0" smtClean="0"/>
              <a:t>предоставляемой </a:t>
            </a:r>
            <a:r>
              <a:rPr lang="ru-RU" i="1" dirty="0" smtClean="0"/>
              <a:t>документации:</a:t>
            </a:r>
          </a:p>
          <a:p>
            <a:pPr algn="just">
              <a:buFontTx/>
              <a:buChar char="-"/>
            </a:pPr>
            <a:r>
              <a:rPr lang="ru-RU" dirty="0" smtClean="0"/>
              <a:t>Низкое качество ксерокопий.</a:t>
            </a:r>
          </a:p>
          <a:p>
            <a:pPr marL="0" indent="0" algn="just">
              <a:buNone/>
            </a:pPr>
            <a:endParaRPr lang="ru-RU" dirty="0" smtClean="0"/>
          </a:p>
          <a:p>
            <a:pPr algn="just">
              <a:buFontTx/>
              <a:buChar char="-"/>
            </a:pPr>
            <a:r>
              <a:rPr lang="ru-RU" dirty="0" smtClean="0"/>
              <a:t>Анкеты малоинформативные, а порой полное их отсутствие;</a:t>
            </a:r>
          </a:p>
          <a:p>
            <a:pPr marL="0" indent="0" algn="just">
              <a:buNone/>
            </a:pPr>
            <a:endParaRPr lang="ru-RU" dirty="0" smtClean="0"/>
          </a:p>
          <a:p>
            <a:pPr algn="just">
              <a:buFontTx/>
              <a:buChar char="-"/>
            </a:pPr>
            <a:r>
              <a:rPr lang="ru-RU" dirty="0" smtClean="0"/>
              <a:t>Неполная медицинская документация, отсутствие данных патологоанатомического вскрытия, листов интенсивного наблюдения, наркозных карт, протоколов гемотрансфузий.</a:t>
            </a:r>
          </a:p>
          <a:p>
            <a:pPr marL="0" indent="0" algn="just">
              <a:buNone/>
            </a:pPr>
            <a:endParaRPr lang="ru-RU" dirty="0" smtClean="0"/>
          </a:p>
          <a:p>
            <a:pPr algn="just">
              <a:buFontTx/>
              <a:buChar char="-"/>
            </a:pPr>
            <a:r>
              <a:rPr lang="ru-RU" dirty="0" smtClean="0"/>
              <a:t>Несвоевременное предоставление документации.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6027" y="1027906"/>
            <a:ext cx="1735546" cy="145403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2481943"/>
            <a:ext cx="1858373" cy="137885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61"/>
          <a:stretch/>
        </p:blipFill>
        <p:spPr>
          <a:xfrm>
            <a:off x="10486026" y="3935980"/>
            <a:ext cx="1705973" cy="121239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6026" y="5459641"/>
            <a:ext cx="1735547" cy="108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97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326</Words>
  <Application>Microsoft Office PowerPoint</Application>
  <PresentationFormat>Широкоэкранный</PresentationFormat>
  <Paragraphs>61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Тема Office</vt:lpstr>
      <vt:lpstr>Проблемы анализа Конфиденциального аудита материнской  смертности</vt:lpstr>
      <vt:lpstr>Презентация PowerPoint</vt:lpstr>
      <vt:lpstr>Презентация PowerPoint</vt:lpstr>
      <vt:lpstr>Инструмент для проведения Конфиденциального расследования материнской смертности</vt:lpstr>
      <vt:lpstr>Миссия Конфиденциального аудита материнской смертности</vt:lpstr>
      <vt:lpstr>Порядок проведения КАМС в РК</vt:lpstr>
      <vt:lpstr>Взаимодействие между РЦРЗ и ЦККА по вопросам предоставления результатов аудита </vt:lpstr>
      <vt:lpstr>Проблемы</vt:lpstr>
      <vt:lpstr>Проблемы</vt:lpstr>
      <vt:lpstr>Презентация PowerPoint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Проблемы анализа Конфиденциального аудита материнской  смертности</dc:title>
  <dc:creator>Gibrat Malgazdarov</dc:creator>
  <cp:lastModifiedBy>Gibrat Malgazdarov</cp:lastModifiedBy>
  <cp:revision>19</cp:revision>
  <dcterms:created xsi:type="dcterms:W3CDTF">2018-08-11T17:26:11Z</dcterms:created>
  <dcterms:modified xsi:type="dcterms:W3CDTF">2018-08-12T17:24:45Z</dcterms:modified>
</cp:coreProperties>
</file>